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33"/>
  </p:notesMasterIdLst>
  <p:handoutMasterIdLst>
    <p:handoutMasterId r:id="rId34"/>
  </p:handoutMasterIdLst>
  <p:sldIdLst>
    <p:sldId id="256" r:id="rId3"/>
    <p:sldId id="390" r:id="rId4"/>
    <p:sldId id="407" r:id="rId5"/>
    <p:sldId id="409" r:id="rId6"/>
    <p:sldId id="411" r:id="rId7"/>
    <p:sldId id="405" r:id="rId8"/>
    <p:sldId id="408" r:id="rId9"/>
    <p:sldId id="410" r:id="rId10"/>
    <p:sldId id="402" r:id="rId11"/>
    <p:sldId id="403" r:id="rId12"/>
    <p:sldId id="404" r:id="rId13"/>
    <p:sldId id="412" r:id="rId14"/>
    <p:sldId id="413" r:id="rId15"/>
    <p:sldId id="414" r:id="rId16"/>
    <p:sldId id="416" r:id="rId17"/>
    <p:sldId id="417" r:id="rId18"/>
    <p:sldId id="419" r:id="rId19"/>
    <p:sldId id="420" r:id="rId20"/>
    <p:sldId id="421" r:id="rId21"/>
    <p:sldId id="422" r:id="rId22"/>
    <p:sldId id="423" r:id="rId23"/>
    <p:sldId id="424" r:id="rId24"/>
    <p:sldId id="425" r:id="rId25"/>
    <p:sldId id="426" r:id="rId26"/>
    <p:sldId id="427" r:id="rId27"/>
    <p:sldId id="415" r:id="rId28"/>
    <p:sldId id="418" r:id="rId29"/>
    <p:sldId id="428" r:id="rId30"/>
    <p:sldId id="432" r:id="rId31"/>
    <p:sldId id="434" r:id="rId32"/>
  </p:sldIdLst>
  <p:sldSz cx="12192000" cy="6858000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0000"/>
    <a:srgbClr val="222222"/>
    <a:srgbClr val="383838"/>
    <a:srgbClr val="E61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86"/>
    <p:restoredTop sz="95847" autoAdjust="0"/>
  </p:normalViewPr>
  <p:slideViewPr>
    <p:cSldViewPr snapToGrid="0">
      <p:cViewPr varScale="1">
        <p:scale>
          <a:sx n="90" d="100"/>
          <a:sy n="90" d="100"/>
        </p:scale>
        <p:origin x="77" y="1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1" y="0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/>
          <a:lstStyle>
            <a:lvl1pPr algn="r">
              <a:defRPr sz="1200"/>
            </a:lvl1pPr>
          </a:lstStyle>
          <a:p>
            <a:fld id="{BE36EF20-56E6-A245-A0C6-FCE94244DF49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1" y="8829967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r">
              <a:defRPr sz="1200"/>
            </a:lvl1pPr>
          </a:lstStyle>
          <a:p>
            <a:fld id="{FE1BB279-24D0-E74F-842C-97E9CC576B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1" y="0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/>
          <a:lstStyle>
            <a:lvl1pPr algn="r">
              <a:defRPr sz="1200"/>
            </a:lvl1pPr>
          </a:lstStyle>
          <a:p>
            <a:fld id="{4E0C6487-8DF9-0448-87B9-229C629F1A86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8500"/>
            <a:ext cx="61960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7" tIns="46219" rIns="92437" bIns="462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37" tIns="46219" rIns="92437" bIns="462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1" y="8829967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r">
              <a:defRPr sz="1200"/>
            </a:lvl1pPr>
          </a:lstStyle>
          <a:p>
            <a:fld id="{2673916B-D2F7-E340-96C7-8D932FD23B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698500"/>
            <a:ext cx="6196013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96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57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 distance function is nothing but a mathematical formula used by distance metrics. The distance function can differ across different distance metrics. Let’s talk about different distance metrics and understand their role in machine learning modelling.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58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91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04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anford_logo.gif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alphaModFix amt="50000"/>
          </a:blip>
          <a:srcRect t="26774" r="42816"/>
          <a:stretch/>
        </p:blipFill>
        <p:spPr>
          <a:xfrm>
            <a:off x="6525987" y="0"/>
            <a:ext cx="4871356" cy="432435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486" y="2130426"/>
            <a:ext cx="10657114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0486" y="3886200"/>
            <a:ext cx="9742714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70259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2682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84029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274639"/>
            <a:ext cx="7309757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674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solidFill>
          <a:srgbClr val="85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>
            <a:spLocks noGrp="1"/>
          </p:cNvSpPr>
          <p:nvPr>
            <p:ph type="title"/>
          </p:nvPr>
        </p:nvSpPr>
        <p:spPr>
          <a:xfrm>
            <a:off x="685801" y="2268141"/>
            <a:ext cx="9089232" cy="12065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98865324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05741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11248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6387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91671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10/21/2020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48415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10/21/2020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876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10/21/2020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370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9253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06772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21239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10/21/2020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369052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40835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787815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9649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10/21/2020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74332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10/21/2020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953346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4621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18465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830" y="4406901"/>
            <a:ext cx="1030332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30" y="2906713"/>
            <a:ext cx="1030332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27991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2141DD-8D8D-FA43-BD4F-2CFC93C87782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A62821-5E0F-DE41-B5C2-17A3A7277F4E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311AE14-D8F0-1D4C-9D8D-603836582793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2BE645-D4F2-304C-9AFA-473D8F888A85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3640330-30A6-6948-87A7-9DE6D41794F5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DFB6548-D83C-1D4E-AE87-2E8F1D3D0FA7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97C7400-7EDC-8845-AB5A-80FB8175C1E2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BC941C44-9B96-0040-8C71-D8364EB577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4000" cap="all" baseline="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014993B-5057-2A4C-9CA0-383DC5504020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B110E8-1FE2-BC47-A5AE-4C698B688B65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7DACF2F-5D4D-434D-8786-E4DF0385E6F6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FE816CC-CBCA-7946-B9E5-E9649EF369BE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204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20337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9928" y="1600201"/>
            <a:ext cx="519792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490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04008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04008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01481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1481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194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412186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425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406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352152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6058" y="273051"/>
            <a:ext cx="684167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352152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2997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129" y="4800600"/>
            <a:ext cx="1014004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02129" y="612775"/>
            <a:ext cx="1014004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2129" y="5367338"/>
            <a:ext cx="1014004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2777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1.tiff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452718" y="1"/>
            <a:ext cx="739282" cy="6858000"/>
          </a:xfrm>
          <a:prstGeom prst="rect">
            <a:avLst/>
          </a:prstGeom>
          <a:solidFill>
            <a:srgbClr val="85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222222"/>
              </a:solidFill>
              <a:latin typeface="Genev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57547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57547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/>
          <p:cNvSpPr txBox="1"/>
          <p:nvPr/>
        </p:nvSpPr>
        <p:spPr>
          <a:xfrm rot="5400000">
            <a:off x="10366843" y="3495232"/>
            <a:ext cx="292678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0" i="0" dirty="0">
                <a:solidFill>
                  <a:schemeClr val="bg1"/>
                </a:solidFill>
                <a:latin typeface="Lantinghei TC Extralight" panose="03000509000000000000" pitchFamily="66" charset="-120"/>
                <a:ea typeface="Lantinghei TC Extralight" panose="03000509000000000000" pitchFamily="66" charset="-120"/>
              </a:rPr>
              <a:t>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C64AE-B440-BA43-966F-41CCBD4431DB}"/>
              </a:ext>
            </a:extLst>
          </p:cNvPr>
          <p:cNvSpPr txBox="1"/>
          <p:nvPr userDrawn="1"/>
        </p:nvSpPr>
        <p:spPr>
          <a:xfrm rot="5400000">
            <a:off x="10908600" y="4702563"/>
            <a:ext cx="182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chemeClr val="bg1"/>
                </a:solidFill>
                <a:latin typeface="Lantinghei TC Extralight" panose="03000509000000000000" pitchFamily="66" charset="-120"/>
                <a:ea typeface="Lantinghei TC Extralight" panose="03000509000000000000" pitchFamily="66" charset="-120"/>
              </a:rPr>
              <a:t>24-Sep-2019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59E615-EA64-B345-9E23-80C30A90978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558814" y="155122"/>
            <a:ext cx="518885" cy="11674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8F5487-CC53-8347-80F1-69D5DF5B4A18}"/>
              </a:ext>
            </a:extLst>
          </p:cNvPr>
          <p:cNvSpPr txBox="1"/>
          <p:nvPr userDrawn="1"/>
        </p:nvSpPr>
        <p:spPr>
          <a:xfrm>
            <a:off x="11452718" y="6243891"/>
            <a:ext cx="739282" cy="37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DB88FC5-C8A9-0D40-8DFA-E9A72D00FE25}" type="slidenum">
              <a:rPr lang="en-US" sz="1800" b="0" i="0" smtClean="0">
                <a:solidFill>
                  <a:schemeClr val="bg1"/>
                </a:solidFill>
                <a:latin typeface="Lantinghei TC Extralight" panose="03000509000000000000" pitchFamily="66" charset="-120"/>
                <a:ea typeface="Lantinghei TC Extralight" panose="03000509000000000000" pitchFamily="66" charset="-120"/>
              </a:rPr>
              <a:pPr algn="ctr"/>
              <a:t>‹#›</a:t>
            </a:fld>
            <a:endParaRPr lang="en-US" sz="1800" b="0" i="0" dirty="0">
              <a:solidFill>
                <a:schemeClr val="bg1"/>
              </a:solidFill>
              <a:latin typeface="Lantinghei TC Extralight" panose="03000509000000000000" pitchFamily="66" charset="-120"/>
              <a:ea typeface="Lantinghei TC Extralight" panose="03000509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5043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Lantinghei TC Extralight" panose="03000509000000000000" pitchFamily="66" charset="-120"/>
          <a:ea typeface="Lantinghei TC Extralight" panose="03000509000000000000" pitchFamily="66" charset="-120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Lantinghei TC Extralight" panose="03000509000000000000" pitchFamily="66" charset="-120"/>
          <a:ea typeface="Lantinghei TC Extralight" panose="03000509000000000000" pitchFamily="66" charset="-12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Lantinghei TC Extralight" panose="03000509000000000000" pitchFamily="66" charset="-120"/>
          <a:ea typeface="Lantinghei TC Extralight" panose="03000509000000000000" pitchFamily="66" charset="-120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Lantinghei TC Extralight" panose="03000509000000000000" pitchFamily="66" charset="-120"/>
          <a:ea typeface="Lantinghei TC Extralight" panose="03000509000000000000" pitchFamily="66" charset="-120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Lantinghei TC Extralight" panose="03000509000000000000" pitchFamily="66" charset="-120"/>
          <a:ea typeface="Lantinghei TC Extralight" panose="03000509000000000000" pitchFamily="66" charset="-120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Lantinghei TC Extralight" panose="03000509000000000000" pitchFamily="66" charset="-120"/>
          <a:ea typeface="Lantinghei TC Extralight" panose="03000509000000000000" pitchFamily="66" charset="-12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10/21/2020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1B38A444-2C3D-45E2-AD2A-B4F53353173D}"/>
              </a:ext>
            </a:extLst>
          </p:cNvPr>
          <p:cNvSpPr txBox="1"/>
          <p:nvPr userDrawn="1"/>
        </p:nvSpPr>
        <p:spPr>
          <a:xfrm rot="5400000">
            <a:off x="10908600" y="4702563"/>
            <a:ext cx="182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chemeClr val="bg1"/>
                </a:solidFill>
                <a:latin typeface="Lantinghei TC Extralight" panose="03000509000000000000" pitchFamily="66" charset="-120"/>
                <a:ea typeface="Lantinghei TC Extralight" panose="03000509000000000000" pitchFamily="66" charset="-120"/>
              </a:rPr>
              <a:t>24-Sep-2019</a:t>
            </a:r>
          </a:p>
        </p:txBody>
      </p:sp>
      <p:pic>
        <p:nvPicPr>
          <p:cNvPr id="23" name="Picture 17">
            <a:extLst>
              <a:ext uri="{FF2B5EF4-FFF2-40B4-BE49-F238E27FC236}">
                <a16:creationId xmlns:a16="http://schemas.microsoft.com/office/drawing/2014/main" id="{1FA00BAF-3E35-48B4-9ECD-C8E7182F1C06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1558814" y="155122"/>
            <a:ext cx="518885" cy="1167492"/>
          </a:xfrm>
          <a:prstGeom prst="rect">
            <a:avLst/>
          </a:prstGeom>
        </p:spPr>
      </p:pic>
      <p:sp>
        <p:nvSpPr>
          <p:cNvPr id="24" name="TextBox 18">
            <a:extLst>
              <a:ext uri="{FF2B5EF4-FFF2-40B4-BE49-F238E27FC236}">
                <a16:creationId xmlns:a16="http://schemas.microsoft.com/office/drawing/2014/main" id="{E820B346-39C1-4D1A-938E-DE2295996582}"/>
              </a:ext>
            </a:extLst>
          </p:cNvPr>
          <p:cNvSpPr txBox="1"/>
          <p:nvPr userDrawn="1"/>
        </p:nvSpPr>
        <p:spPr>
          <a:xfrm>
            <a:off x="11452718" y="6243891"/>
            <a:ext cx="739282" cy="37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DB88FC5-C8A9-0D40-8DFA-E9A72D00FE25}" type="slidenum">
              <a:rPr lang="en-US" sz="1800" b="0" i="0" smtClean="0">
                <a:solidFill>
                  <a:schemeClr val="bg1"/>
                </a:solidFill>
                <a:latin typeface="Lantinghei TC Extralight" panose="03000509000000000000" pitchFamily="66" charset="-120"/>
                <a:ea typeface="Lantinghei TC Extralight" panose="03000509000000000000" pitchFamily="66" charset="-120"/>
              </a:rPr>
              <a:pPr algn="ctr"/>
              <a:t>‹#›</a:t>
            </a:fld>
            <a:endParaRPr lang="en-US" sz="1800" b="0" i="0" dirty="0">
              <a:solidFill>
                <a:schemeClr val="bg1"/>
              </a:solidFill>
              <a:latin typeface="Lantinghei TC Extralight" panose="03000509000000000000" pitchFamily="66" charset="-120"/>
              <a:ea typeface="Lantinghei TC Extralight" panose="03000509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138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7.jpe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8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8.png"/><Relationship Id="rId4" Type="http://schemas.openxmlformats.org/officeDocument/2006/relationships/tags" Target="../tags/tag4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9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niespratt?utm_source=unsplash&amp;utm_medium=referral&amp;utm_content=creditCopyText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hyperlink" Target="https://unsplash.com/s/photos/document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CV &amp; ML:</a:t>
            </a:r>
            <a:b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Basics of Linear Algebra</a:t>
            </a:r>
            <a:b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Lecture 2</a:t>
            </a:r>
            <a:b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by Anna Levant, PhD</a:t>
            </a:r>
            <a:endParaRPr lang="en-US" sz="3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3F7D4EF4-DC21-4A3D-84F2-231886F4A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32" y="1052512"/>
            <a:ext cx="7143750" cy="475297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2856"/>
    </mc:Choice>
    <mc:Fallback>
      <p:transition spd="slow" advTm="11285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08C23A-8177-4F44-A681-F7D289F3B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5" y="129239"/>
            <a:ext cx="9646234" cy="673487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30FC8F8-775B-4374-9273-DED3BC50A59E}"/>
              </a:ext>
            </a:extLst>
          </p:cNvPr>
          <p:cNvGrpSpPr/>
          <p:nvPr/>
        </p:nvGrpSpPr>
        <p:grpSpPr>
          <a:xfrm>
            <a:off x="5507065" y="4633639"/>
            <a:ext cx="6398633" cy="1928632"/>
            <a:chOff x="5752392" y="4933950"/>
            <a:chExt cx="6398633" cy="1928632"/>
          </a:xfrm>
        </p:grpSpPr>
        <p:pic>
          <p:nvPicPr>
            <p:cNvPr id="1026" name="Picture 2" descr="Add two images or add constant to image - MATLAB imadd">
              <a:extLst>
                <a:ext uri="{FF2B5EF4-FFF2-40B4-BE49-F238E27FC236}">
                  <a16:creationId xmlns:a16="http://schemas.microsoft.com/office/drawing/2014/main" id="{E85E443B-C36D-498E-A79D-EB7B0881FF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2392" y="4933950"/>
              <a:ext cx="2371725" cy="1924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Linear combination of images - MATLAB imlincomb">
              <a:extLst>
                <a:ext uri="{FF2B5EF4-FFF2-40B4-BE49-F238E27FC236}">
                  <a16:creationId xmlns:a16="http://schemas.microsoft.com/office/drawing/2014/main" id="{8706CF6F-7EB4-4CB4-A4BD-E0E3B89FF1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2121" y="4937005"/>
              <a:ext cx="2371725" cy="1924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Add two images or add constant to image - MATLAB imadd">
              <a:extLst>
                <a:ext uri="{FF2B5EF4-FFF2-40B4-BE49-F238E27FC236}">
                  <a16:creationId xmlns:a16="http://schemas.microsoft.com/office/drawing/2014/main" id="{F2F3CFCA-225A-453E-8814-470039D05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0250" y="4948057"/>
              <a:ext cx="2390775" cy="1914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F528CD-A514-460A-B1BC-CCABC3B13D0A}"/>
                </a:ext>
              </a:extLst>
            </p:cNvPr>
            <p:cNvSpPr txBox="1"/>
            <p:nvPr/>
          </p:nvSpPr>
          <p:spPr>
            <a:xfrm>
              <a:off x="7720521" y="5517931"/>
              <a:ext cx="5636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+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2B40E0-97C6-4940-AC9E-FF2B25A17493}"/>
                </a:ext>
              </a:extLst>
            </p:cNvPr>
            <p:cNvSpPr txBox="1"/>
            <p:nvPr/>
          </p:nvSpPr>
          <p:spPr>
            <a:xfrm>
              <a:off x="9760250" y="5517930"/>
              <a:ext cx="5636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=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03924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273"/>
    </mc:Choice>
    <mc:Fallback>
      <p:transition spd="slow" advTm="94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48644-4D93-46D2-82B8-B87ACCA49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15" y="371147"/>
            <a:ext cx="8837807" cy="5125763"/>
          </a:xfrm>
          <a:prstGeom prst="rect">
            <a:avLst/>
          </a:prstGeom>
        </p:spPr>
      </p:pic>
      <p:pic>
        <p:nvPicPr>
          <p:cNvPr id="5122" name="Picture 2" descr="Matrix multiplication - Wikipedia">
            <a:extLst>
              <a:ext uri="{FF2B5EF4-FFF2-40B4-BE49-F238E27FC236}">
                <a16:creationId xmlns:a16="http://schemas.microsoft.com/office/drawing/2014/main" id="{0BD22D73-8AA6-4672-9B39-FEB1AEDBC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606" y="1361382"/>
            <a:ext cx="3679868" cy="206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FA6124-587F-4F0F-B6E9-1E1C58E9447F}"/>
              </a:ext>
            </a:extLst>
          </p:cNvPr>
          <p:cNvSpPr txBox="1"/>
          <p:nvPr/>
        </p:nvSpPr>
        <p:spPr>
          <a:xfrm>
            <a:off x="8669867" y="3403600"/>
            <a:ext cx="72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lxm</a:t>
            </a:r>
            <a:r>
              <a:rPr lang="en-US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2DA4CE-DD53-4B28-B7A9-C06A21A81D87}"/>
              </a:ext>
            </a:extLst>
          </p:cNvPr>
          <p:cNvSpPr txBox="1"/>
          <p:nvPr/>
        </p:nvSpPr>
        <p:spPr>
          <a:xfrm>
            <a:off x="9880601" y="3416300"/>
            <a:ext cx="87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mxn</a:t>
            </a:r>
            <a:r>
              <a:rPr lang="en-US" dirty="0"/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86480-E00A-44B7-873D-D0DA683649E1}"/>
              </a:ext>
            </a:extLst>
          </p:cNvPr>
          <p:cNvSpPr txBox="1"/>
          <p:nvPr/>
        </p:nvSpPr>
        <p:spPr>
          <a:xfrm>
            <a:off x="11129452" y="3416300"/>
            <a:ext cx="87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lxn</a:t>
            </a:r>
            <a:r>
              <a:rPr lang="en-US" dirty="0"/>
              <a:t>]</a:t>
            </a:r>
          </a:p>
        </p:txBody>
      </p:sp>
      <p:pic>
        <p:nvPicPr>
          <p:cNvPr id="4098" name="Picture 2" descr="Matrix Multiplication in Java | Baeldung">
            <a:extLst>
              <a:ext uri="{FF2B5EF4-FFF2-40B4-BE49-F238E27FC236}">
                <a16:creationId xmlns:a16="http://schemas.microsoft.com/office/drawing/2014/main" id="{AB1587A1-12D2-4988-8279-B8B80CC162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7" b="15026"/>
          <a:stretch/>
        </p:blipFill>
        <p:spPr bwMode="auto">
          <a:xfrm>
            <a:off x="1157909" y="5407166"/>
            <a:ext cx="4572018" cy="122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293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263"/>
    </mc:Choice>
    <mc:Fallback>
      <p:transition spd="slow" advTm="14426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C9D87F-D202-4D1A-AAC5-3DE67274C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64" y="547270"/>
            <a:ext cx="9990576" cy="576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23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999"/>
    </mc:Choice>
    <mc:Fallback>
      <p:transition spd="slow" advTm="6599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4ACB4-9809-4509-88C4-442F062D8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291" y="1154446"/>
            <a:ext cx="12268582" cy="454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30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778"/>
    </mc:Choice>
    <mc:Fallback>
      <p:transition spd="slow" advTm="11877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6E436-E939-4A6E-8359-620D0FFE2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24" y="0"/>
            <a:ext cx="8513379" cy="50751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899801-7C75-44EA-8F9B-7A2CC975D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50" y="5075157"/>
            <a:ext cx="9399254" cy="15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24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510"/>
    </mc:Choice>
    <mc:Fallback>
      <p:transition spd="slow" advTm="11551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83DC10-FAD5-4F8D-A025-75D88384D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29" y="295729"/>
            <a:ext cx="10119911" cy="551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96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630"/>
    </mc:Choice>
    <mc:Fallback>
      <p:transition spd="slow" advTm="9563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F0860-7BCC-422A-B8FE-65AEDDADC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83" y="421853"/>
            <a:ext cx="9767820" cy="57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04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21"/>
    </mc:Choice>
    <mc:Fallback>
      <p:transition spd="slow" advTm="6232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667620-B5C0-46D7-A534-A1677BBB1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67" y="295729"/>
            <a:ext cx="9806106" cy="605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78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80"/>
    </mc:Choice>
    <mc:Fallback>
      <p:transition spd="slow" advTm="4418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6DBF1-A8DF-4A0F-8828-442710C2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179"/>
            <a:ext cx="10196645" cy="598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14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58"/>
    </mc:Choice>
    <mc:Fallback>
      <p:transition spd="slow" advTm="4455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D1CB93-E6DE-4792-9DF6-1C14EEC60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915"/>
            <a:ext cx="9947803" cy="58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77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05"/>
    </mc:Choice>
    <mc:Fallback>
      <p:transition spd="slow" advTm="3500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103AE1-4E9B-4FC3-818C-AE663EFA34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5" y="161925"/>
            <a:ext cx="5238750" cy="3886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949E38-184B-4D5E-9E18-C44440DDA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769" y="4376901"/>
            <a:ext cx="6096000" cy="800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B8ECE8-35A0-4C46-BCF4-9595A00CEF9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35" y="1597358"/>
            <a:ext cx="1211199" cy="1336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3D97F1-6692-41CB-ACCD-F8FA43F9A7AC}"/>
              </a:ext>
            </a:extLst>
          </p:cNvPr>
          <p:cNvSpPr txBox="1"/>
          <p:nvPr/>
        </p:nvSpPr>
        <p:spPr>
          <a:xfrm>
            <a:off x="5901266" y="1122343"/>
            <a:ext cx="497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Example: 4-dimensional column vector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9751F7-EBEC-446C-A452-D1BDB42B32C5}"/>
              </a:ext>
            </a:extLst>
          </p:cNvPr>
          <p:cNvSpPr txBox="1"/>
          <p:nvPr/>
        </p:nvSpPr>
        <p:spPr>
          <a:xfrm>
            <a:off x="7044266" y="3994783"/>
            <a:ext cx="5452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1-indexed (Math)  0-indexed (Python):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EC8A88D-0C2A-47B0-A1DD-6BA474F0D33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53" y="4522031"/>
            <a:ext cx="1056132" cy="13369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909F715-CB36-4D7E-B013-8F6BF36D177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353" y="4511363"/>
            <a:ext cx="1056132" cy="133692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8E504BE-19AF-4F6F-8D13-BB615017FA30}"/>
              </a:ext>
            </a:extLst>
          </p:cNvPr>
          <p:cNvSpPr txBox="1"/>
          <p:nvPr/>
        </p:nvSpPr>
        <p:spPr>
          <a:xfrm>
            <a:off x="8993797" y="2558563"/>
            <a:ext cx="335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i- index - location in the vector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14B75B-62A7-495C-A470-E3BFAC186923}"/>
              </a:ext>
            </a:extLst>
          </p:cNvPr>
          <p:cNvCxnSpPr>
            <a:stCxn id="27" idx="1"/>
          </p:cNvCxnSpPr>
          <p:nvPr/>
        </p:nvCxnSpPr>
        <p:spPr>
          <a:xfrm flipH="1">
            <a:off x="8543019" y="2743229"/>
            <a:ext cx="450778" cy="6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41391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381"/>
    </mc:Choice>
    <mc:Fallback>
      <p:transition spd="slow" advTm="125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F56F9C-0810-4729-BC0C-C42028AB2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20" y="5019675"/>
            <a:ext cx="5915025" cy="1838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130591-C03E-4CD2-B928-3921EC8A6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87"/>
          <a:stretch/>
        </p:blipFill>
        <p:spPr>
          <a:xfrm>
            <a:off x="0" y="516467"/>
            <a:ext cx="12013324" cy="47744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6F332F-B61A-4B56-A9C6-779C3298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53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110"/>
    </mc:Choice>
    <mc:Fallback>
      <p:transition spd="slow" advTm="8611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EA3F4F-26EB-4F02-9851-AA5EBA28A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15"/>
          <a:stretch/>
        </p:blipFill>
        <p:spPr>
          <a:xfrm>
            <a:off x="388884" y="3520640"/>
            <a:ext cx="9553902" cy="32056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89035A-6A65-48B1-8BE8-2DE7B1E45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295729"/>
            <a:ext cx="6474371" cy="3018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315D58-343F-4ACB-AF1E-AB8E9935B018}"/>
              </a:ext>
            </a:extLst>
          </p:cNvPr>
          <p:cNvSpPr/>
          <p:nvPr/>
        </p:nvSpPr>
        <p:spPr>
          <a:xfrm>
            <a:off x="4298731" y="3314454"/>
            <a:ext cx="1944414" cy="469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E17A24-330D-4FF9-8E7D-AC3547691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092" y="1882980"/>
            <a:ext cx="3939647" cy="12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24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137"/>
    </mc:Choice>
    <mc:Fallback>
      <p:transition spd="slow" advTm="67137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24DC7B-C6A8-45C7-BCE1-05A43A73F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77" y="3691485"/>
            <a:ext cx="5604459" cy="2870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CEFD23-F8C2-4641-B6AE-E06A78C2F4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15"/>
          <a:stretch/>
        </p:blipFill>
        <p:spPr>
          <a:xfrm>
            <a:off x="399394" y="295729"/>
            <a:ext cx="9553902" cy="32056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611A49-7E3F-4884-AFB6-DDF0C0B3CB7B}"/>
              </a:ext>
            </a:extLst>
          </p:cNvPr>
          <p:cNvSpPr/>
          <p:nvPr/>
        </p:nvSpPr>
        <p:spPr>
          <a:xfrm>
            <a:off x="4324131" y="105634"/>
            <a:ext cx="1944414" cy="469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079E3-806D-44F8-B4E8-F458560F5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10579"/>
            <a:ext cx="541972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12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61"/>
    </mc:Choice>
    <mc:Fallback>
      <p:transition spd="slow" advTm="5116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27674-F276-4454-8A1D-76D2A9B63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54999"/>
            <a:ext cx="11887199" cy="451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97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14"/>
    </mc:Choice>
    <mc:Fallback>
      <p:transition spd="slow" advTm="5321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F31764-B4A9-4E77-A2C0-B6ADF6E40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32" y="295729"/>
            <a:ext cx="9893608" cy="601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80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553"/>
    </mc:Choice>
    <mc:Fallback>
      <p:transition spd="slow" advTm="62553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nter image description here">
            <a:extLst>
              <a:ext uri="{FF2B5EF4-FFF2-40B4-BE49-F238E27FC236}">
                <a16:creationId xmlns:a16="http://schemas.microsoft.com/office/drawing/2014/main" id="{EB595BED-6B38-4306-8E41-AFABD8368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8" y="1539345"/>
            <a:ext cx="3793066" cy="236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033FA85-E641-4204-A3CC-932A1EDA4D83}"/>
              </a:ext>
            </a:extLst>
          </p:cNvPr>
          <p:cNvSpPr txBox="1">
            <a:spLocks/>
          </p:cNvSpPr>
          <p:nvPr/>
        </p:nvSpPr>
        <p:spPr>
          <a:xfrm>
            <a:off x="397933" y="136526"/>
            <a:ext cx="3369734" cy="104880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F1B46-EC4B-4A6E-8037-B28B0BD2BF96}"/>
              </a:ext>
            </a:extLst>
          </p:cNvPr>
          <p:cNvSpPr txBox="1"/>
          <p:nvPr/>
        </p:nvSpPr>
        <p:spPr>
          <a:xfrm>
            <a:off x="618066" y="956733"/>
            <a:ext cx="45613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 if we want to rotate image I= let’s say 45 degrees counter clockwise, we need: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04413B-42D5-4F44-B0A5-7360EA4188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24" t="12604" r="19740" b="56343"/>
          <a:stretch/>
        </p:blipFill>
        <p:spPr>
          <a:xfrm>
            <a:off x="5100070" y="602722"/>
            <a:ext cx="3920066" cy="12022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76E914-CD43-4373-BFF7-9EE6875D04D7}"/>
              </a:ext>
            </a:extLst>
          </p:cNvPr>
          <p:cNvSpPr txBox="1"/>
          <p:nvPr/>
        </p:nvSpPr>
        <p:spPr>
          <a:xfrm>
            <a:off x="631863" y="3436891"/>
            <a:ext cx="113929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Take each entry of image [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i,j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]  find the new coordinates [i’,j’] in new image by using rotation matrix with </a:t>
            </a:r>
            <a:r>
              <a:rPr lang="el-GR" sz="2400" dirty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=45, and after we assign at the new entry [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’,j’]  value of the original image I[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i,j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], so we build new image I’[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’,j’]=I[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i,j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457200" indent="-457200">
              <a:buAutoNum type="arabicParenR" startAt="2"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a) we can get not full coordinate and also negative coordinate [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’,j’] , for 	example [-2.56, 3.1]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b) we can get the coordinate which is larger than original image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B1D36E-3AB2-409A-9F10-45195AA67F30}"/>
              </a:ext>
            </a:extLst>
          </p:cNvPr>
          <p:cNvSpPr txBox="1"/>
          <p:nvPr/>
        </p:nvSpPr>
        <p:spPr>
          <a:xfrm>
            <a:off x="631863" y="6075143"/>
            <a:ext cx="9934537" cy="64633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Bonus Quiz 1</a:t>
            </a:r>
            <a:r>
              <a:rPr lang="en-US" dirty="0"/>
              <a:t>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Suggest an algorithm to get valid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rotated image? You can check also that it works in Python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8055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790"/>
    </mc:Choice>
    <mc:Fallback>
      <p:transition spd="slow" advTm="218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12870-9D10-468A-9C21-05D7E93BF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9" y="295729"/>
            <a:ext cx="10090081" cy="605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96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707"/>
    </mc:Choice>
    <mc:Fallback>
      <p:transition spd="slow" advTm="19170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0FCCC-7F6F-4ED8-ADE5-B152E003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68" y="295729"/>
            <a:ext cx="9633269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56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114"/>
    </mc:Choice>
    <mc:Fallback>
      <p:transition spd="slow" advTm="6811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65EB6-C452-4CF1-9722-66BFE6A86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35" y="525147"/>
            <a:ext cx="8061966" cy="580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63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099"/>
    </mc:Choice>
    <mc:Fallback>
      <p:transition spd="slow" advTm="15309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F8FDC0-E146-4232-ABBA-B071323712B1}"/>
              </a:ext>
            </a:extLst>
          </p:cNvPr>
          <p:cNvSpPr txBox="1"/>
          <p:nvPr/>
        </p:nvSpPr>
        <p:spPr>
          <a:xfrm>
            <a:off x="605498" y="2953455"/>
            <a:ext cx="10909169" cy="64633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Quiz 7</a:t>
            </a:r>
            <a:r>
              <a:rPr lang="en-US" dirty="0"/>
              <a:t>: 	Indicate whether the statement: “If A is a 4x3 matrix and  Bis 3x1 matrix, then the product BA is a 3x3 matrix.” is true or false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61A26E-0D7E-4C33-84BE-D4D86446EAEE}"/>
              </a:ext>
            </a:extLst>
          </p:cNvPr>
          <p:cNvSpPr txBox="1"/>
          <p:nvPr/>
        </p:nvSpPr>
        <p:spPr>
          <a:xfrm>
            <a:off x="605498" y="3711244"/>
            <a:ext cx="6481097" cy="92333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Quiz 8</a:t>
            </a:r>
            <a:r>
              <a:rPr lang="en-US" dirty="0"/>
              <a:t>: 	Find A</a:t>
            </a:r>
            <a:r>
              <a:rPr lang="en-US" baseline="30000" dirty="0"/>
              <a:t>T</a:t>
            </a:r>
            <a:r>
              <a:rPr lang="en-US" dirty="0"/>
              <a:t>A if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96FBB-2C39-48A5-9BE0-1711A23DE4FE}"/>
              </a:ext>
            </a:extLst>
          </p:cNvPr>
          <p:cNvSpPr txBox="1"/>
          <p:nvPr/>
        </p:nvSpPr>
        <p:spPr>
          <a:xfrm>
            <a:off x="605498" y="1698497"/>
            <a:ext cx="5244969" cy="12003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Quiz 6</a:t>
            </a:r>
            <a:r>
              <a:rPr lang="en-US" dirty="0"/>
              <a:t>: Multiply the matrices:  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1B84AC-9C40-40B8-9BCE-C72CC4600071}"/>
              </a:ext>
            </a:extLst>
          </p:cNvPr>
          <p:cNvSpPr txBox="1"/>
          <p:nvPr/>
        </p:nvSpPr>
        <p:spPr>
          <a:xfrm>
            <a:off x="605498" y="404890"/>
            <a:ext cx="9142876" cy="12003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Quiz 5</a:t>
            </a:r>
            <a:r>
              <a:rPr lang="en-US" dirty="0"/>
              <a:t>: 	What is the value of matrix                </a:t>
            </a:r>
          </a:p>
          <a:p>
            <a:r>
              <a:rPr lang="en-US" dirty="0"/>
              <a:t>		at location x=2, y=3</a:t>
            </a:r>
          </a:p>
          <a:p>
            <a:pPr marL="1257300" lvl="2" indent="-342900">
              <a:buAutoNum type="alphaLcParenR"/>
            </a:pPr>
            <a:r>
              <a:rPr lang="en-US" dirty="0"/>
              <a:t>Math vector representation</a:t>
            </a:r>
          </a:p>
          <a:p>
            <a:pPr marL="1257300" lvl="2" indent="-342900">
              <a:buAutoNum type="alphaLcParenR"/>
            </a:pPr>
            <a:r>
              <a:rPr lang="en-US" dirty="0"/>
              <a:t>Python representation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5A749C-ED06-4D45-ABE9-02A5FF0374C9}"/>
              </a:ext>
            </a:extLst>
          </p:cNvPr>
          <p:cNvSpPr txBox="1"/>
          <p:nvPr/>
        </p:nvSpPr>
        <p:spPr>
          <a:xfrm rot="16200000">
            <a:off x="-1966108" y="2640100"/>
            <a:ext cx="4477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850000"/>
                </a:solidFill>
              </a:rPr>
              <a:t>Matrix quiz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2BDBB-2913-498D-8C1A-49AECB9B3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42" r="24327"/>
          <a:stretch/>
        </p:blipFill>
        <p:spPr>
          <a:xfrm>
            <a:off x="4010549" y="1772649"/>
            <a:ext cx="1567108" cy="1052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0C71A-FC80-43E3-8D2D-6F7ADA419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418" y="3852142"/>
            <a:ext cx="990600" cy="809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EF1DB-3AB5-4724-A828-7462249F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931" y="436665"/>
            <a:ext cx="4659918" cy="11367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E942A2-9A7B-4A54-96EA-2F3179866019}"/>
              </a:ext>
            </a:extLst>
          </p:cNvPr>
          <p:cNvSpPr txBox="1"/>
          <p:nvPr/>
        </p:nvSpPr>
        <p:spPr>
          <a:xfrm>
            <a:off x="605497" y="4746032"/>
            <a:ext cx="7217703" cy="64633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Quiz 9</a:t>
            </a:r>
            <a:r>
              <a:rPr lang="en-US" dirty="0"/>
              <a:t>: 	Rotate vector [1,1] by 30 degrees counter-clockwise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54108F-27C3-4F59-BC63-7456365F6B42}"/>
              </a:ext>
            </a:extLst>
          </p:cNvPr>
          <p:cNvSpPr txBox="1"/>
          <p:nvPr/>
        </p:nvSpPr>
        <p:spPr>
          <a:xfrm>
            <a:off x="605498" y="5503821"/>
            <a:ext cx="5863036" cy="92333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Quiz 10</a:t>
            </a:r>
            <a:r>
              <a:rPr lang="en-US" dirty="0"/>
              <a:t>: find inverse matrix if one exists of: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FE8FE9A-415C-43E4-A214-244346FE4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217" y="5579723"/>
            <a:ext cx="9525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2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810"/>
    </mc:Choice>
    <mc:Fallback>
      <p:transition spd="slow" advTm="8881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ucos">
            <a:extLst>
              <a:ext uri="{FF2B5EF4-FFF2-40B4-BE49-F238E27FC236}">
                <a16:creationId xmlns:a16="http://schemas.microsoft.com/office/drawing/2014/main" id="{B09C2211-A082-4245-97C8-ED6B0B6C8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86" y="514543"/>
            <a:ext cx="6654800" cy="429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EFC67A-1B20-43C9-A0C4-CCD20BAE9CC6}"/>
              </a:ext>
            </a:extLst>
          </p:cNvPr>
          <p:cNvSpPr txBox="1"/>
          <p:nvPr/>
        </p:nvSpPr>
        <p:spPr>
          <a:xfrm>
            <a:off x="773094" y="156352"/>
            <a:ext cx="624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Vector Distance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5EF88C5-F93D-4DC7-BD1E-963128A0B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718" y="3282650"/>
            <a:ext cx="5644347" cy="646331"/>
          </a:xfrm>
          <a:prstGeom prst="rect">
            <a:avLst/>
          </a:prstGeom>
          <a:solidFill>
            <a:srgbClr val="FCFC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en-US" b="1" dirty="0">
                <a:solidFill>
                  <a:srgbClr val="333333"/>
                </a:solidFill>
                <a:cs typeface="Arial" panose="020B0604020202020204" pitchFamily="34" charset="0"/>
              </a:rPr>
              <a:t>C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osine similarity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measures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angle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 between</a:t>
            </a:r>
            <a:r>
              <a:rPr kumimoji="0" lang="en-US" altLang="en-US" b="0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vectors </a:t>
            </a:r>
          </a:p>
          <a:p>
            <a:pPr lvl="0" defTabSz="914400"/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(</a:t>
            </a:r>
            <a:r>
              <a:rPr lang="en-US" altLang="en-US" dirty="0">
                <a:solidFill>
                  <a:srgbClr val="333333"/>
                </a:solidFill>
                <a:cs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not taking into regard their magnitude)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E5DBE-57CF-4B29-8266-5BA97BB3843E}"/>
              </a:ext>
            </a:extLst>
          </p:cNvPr>
          <p:cNvSpPr txBox="1"/>
          <p:nvPr/>
        </p:nvSpPr>
        <p:spPr>
          <a:xfrm>
            <a:off x="7543801" y="1284700"/>
            <a:ext cx="4080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uclidean distance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like using a ruler measure the distance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34425F-CA8A-4A2D-91F8-0ED7AC4F2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280" y="4221190"/>
            <a:ext cx="8337039" cy="20679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2C9B3B-CAC4-4D63-90B4-153FF4690B04}"/>
              </a:ext>
            </a:extLst>
          </p:cNvPr>
          <p:cNvSpPr txBox="1"/>
          <p:nvPr/>
        </p:nvSpPr>
        <p:spPr>
          <a:xfrm>
            <a:off x="1351746" y="6219140"/>
            <a:ext cx="991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7 different distances used in machine learning! But we will focus on these 2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5247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031"/>
    </mc:Choice>
    <mc:Fallback>
      <p:transition spd="slow" advTm="212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033FA85-E641-4204-A3CC-932A1EDA4D83}"/>
              </a:ext>
            </a:extLst>
          </p:cNvPr>
          <p:cNvSpPr txBox="1">
            <a:spLocks/>
          </p:cNvSpPr>
          <p:nvPr/>
        </p:nvSpPr>
        <p:spPr>
          <a:xfrm>
            <a:off x="397933" y="136526"/>
            <a:ext cx="3369734" cy="104880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6E914-CD43-4373-BFF7-9EE6875D04D7}"/>
              </a:ext>
            </a:extLst>
          </p:cNvPr>
          <p:cNvSpPr txBox="1"/>
          <p:nvPr/>
        </p:nvSpPr>
        <p:spPr>
          <a:xfrm>
            <a:off x="401070" y="1051682"/>
            <a:ext cx="113929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Definition of vectors</a:t>
            </a:r>
          </a:p>
          <a:p>
            <a:pPr marL="457200" indent="-457200">
              <a:buAutoNum type="arabicParenR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Different distance functions: example of Euclidian distance and cosine similarity </a:t>
            </a:r>
          </a:p>
          <a:p>
            <a:pPr marL="457200" indent="-457200">
              <a:buAutoNum type="arabicParenR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Matrix definition</a:t>
            </a:r>
          </a:p>
          <a:p>
            <a:pPr marL="457200" indent="-457200">
              <a:buAutoNum type="arabicParenR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Matrix operations: sum, scale, product, transpose, inverse, rotation , determinant, trace  </a:t>
            </a:r>
          </a:p>
          <a:p>
            <a:pPr marL="457200" indent="-457200">
              <a:buAutoNum type="arabicParenR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Special matrices:  square, identity, diagonal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0207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317"/>
    </mc:Choice>
    <mc:Fallback>
      <p:transition spd="slow" advTm="26631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BF646E-11B1-4F34-8BAD-DE493CFD0797}"/>
              </a:ext>
            </a:extLst>
          </p:cNvPr>
          <p:cNvSpPr txBox="1"/>
          <p:nvPr/>
        </p:nvSpPr>
        <p:spPr>
          <a:xfrm>
            <a:off x="823894" y="295729"/>
            <a:ext cx="624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Euclidian Distance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E41875-8CF3-4A69-93C6-E728FA2187B2}"/>
              </a:ext>
            </a:extLst>
          </p:cNvPr>
          <p:cNvSpPr txBox="1"/>
          <p:nvPr/>
        </p:nvSpPr>
        <p:spPr>
          <a:xfrm>
            <a:off x="6502400" y="11589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333333"/>
                </a:solidFill>
                <a:effectLst/>
                <a:latin typeface="Helvetica Neue"/>
              </a:rPr>
              <a:t>By “The Pythagorean Theorem”</a:t>
            </a:r>
            <a:endParaRPr lang="en-US" dirty="0"/>
          </a:p>
        </p:txBody>
      </p:sp>
      <p:sp>
        <p:nvSpPr>
          <p:cNvPr id="7" name="AutoShape 6" descr="Euclidean vs Chebyshev vs Manhattan Distance | &quot;Out of Sight, Out of Mind&quot;">
            <a:extLst>
              <a:ext uri="{FF2B5EF4-FFF2-40B4-BE49-F238E27FC236}">
                <a16:creationId xmlns:a16="http://schemas.microsoft.com/office/drawing/2014/main" id="{A35E791B-0DAF-4112-9994-5932442D1D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863BC8-06A4-447D-99D0-08186AC16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16" y="5750278"/>
            <a:ext cx="3962400" cy="676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F2913D-85D4-477B-B5C4-CD7F35BFE3FC}"/>
              </a:ext>
            </a:extLst>
          </p:cNvPr>
          <p:cNvSpPr txBox="1"/>
          <p:nvPr/>
        </p:nvSpPr>
        <p:spPr>
          <a:xfrm>
            <a:off x="6559039" y="2588738"/>
            <a:ext cx="4532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Also true for  n-dimensional if</a:t>
            </a:r>
            <a:endParaRPr lang="en-US" dirty="0"/>
          </a:p>
        </p:txBody>
      </p:sp>
      <p:pic>
        <p:nvPicPr>
          <p:cNvPr id="2064" name="Picture 16" descr="How it works... - Python Machine Learning Cookbook - Second Edition [Book]">
            <a:extLst>
              <a:ext uri="{FF2B5EF4-FFF2-40B4-BE49-F238E27FC236}">
                <a16:creationId xmlns:a16="http://schemas.microsoft.com/office/drawing/2014/main" id="{DB211832-1896-4FA0-A01D-7CC5EA8B1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43" y="4039194"/>
            <a:ext cx="3683001" cy="101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ucos">
            <a:extLst>
              <a:ext uri="{FF2B5EF4-FFF2-40B4-BE49-F238E27FC236}">
                <a16:creationId xmlns:a16="http://schemas.microsoft.com/office/drawing/2014/main" id="{8D207108-CEF7-4207-ABBF-3563B63A1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32" y="1257337"/>
            <a:ext cx="5878727" cy="379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D8CDE1-DFDC-46FC-9F58-F6DC720BDDA0}"/>
              </a:ext>
            </a:extLst>
          </p:cNvPr>
          <p:cNvCxnSpPr/>
          <p:nvPr/>
        </p:nvCxnSpPr>
        <p:spPr>
          <a:xfrm>
            <a:off x="4662505" y="2827867"/>
            <a:ext cx="0" cy="1557866"/>
          </a:xfrm>
          <a:prstGeom prst="line">
            <a:avLst/>
          </a:prstGeom>
          <a:ln>
            <a:solidFill>
              <a:srgbClr val="22222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D15785B-51AB-4D15-BF79-B87F66793402}"/>
              </a:ext>
            </a:extLst>
          </p:cNvPr>
          <p:cNvCxnSpPr>
            <a:cxnSpLocks/>
          </p:cNvCxnSpPr>
          <p:nvPr/>
        </p:nvCxnSpPr>
        <p:spPr>
          <a:xfrm>
            <a:off x="2765971" y="2074862"/>
            <a:ext cx="0" cy="231087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4184929-1F80-4C37-8FEB-322971AEFFE6}"/>
              </a:ext>
            </a:extLst>
          </p:cNvPr>
          <p:cNvCxnSpPr>
            <a:cxnSpLocks/>
          </p:cNvCxnSpPr>
          <p:nvPr/>
        </p:nvCxnSpPr>
        <p:spPr>
          <a:xfrm flipH="1">
            <a:off x="823894" y="2801705"/>
            <a:ext cx="3779345" cy="26162"/>
          </a:xfrm>
          <a:prstGeom prst="line">
            <a:avLst/>
          </a:prstGeom>
          <a:ln>
            <a:solidFill>
              <a:srgbClr val="22222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9C7A1D-79E7-4723-A1F5-579918DB582F}"/>
              </a:ext>
            </a:extLst>
          </p:cNvPr>
          <p:cNvCxnSpPr>
            <a:cxnSpLocks/>
          </p:cNvCxnSpPr>
          <p:nvPr/>
        </p:nvCxnSpPr>
        <p:spPr>
          <a:xfrm flipH="1" flipV="1">
            <a:off x="823895" y="2016440"/>
            <a:ext cx="1857410" cy="18253"/>
          </a:xfrm>
          <a:prstGeom prst="line">
            <a:avLst/>
          </a:prstGeom>
          <a:ln>
            <a:solidFill>
              <a:srgbClr val="22222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B1DDC68-02F5-4E4B-8ADB-652A671A0489}"/>
              </a:ext>
            </a:extLst>
          </p:cNvPr>
          <p:cNvSpPr txBox="1"/>
          <p:nvPr/>
        </p:nvSpPr>
        <p:spPr>
          <a:xfrm>
            <a:off x="4443959" y="4447439"/>
            <a:ext cx="78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D3CD63-D9E7-4A04-BB4A-14D89EFE6320}"/>
              </a:ext>
            </a:extLst>
          </p:cNvPr>
          <p:cNvSpPr txBox="1"/>
          <p:nvPr/>
        </p:nvSpPr>
        <p:spPr>
          <a:xfrm>
            <a:off x="2538959" y="4447439"/>
            <a:ext cx="78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DAB26A-3695-4883-9DB3-4153AEE0D7C9}"/>
              </a:ext>
            </a:extLst>
          </p:cNvPr>
          <p:cNvSpPr txBox="1"/>
          <p:nvPr/>
        </p:nvSpPr>
        <p:spPr>
          <a:xfrm>
            <a:off x="313460" y="2609100"/>
            <a:ext cx="78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B15A4C-E99A-4C2C-BA63-233B70103329}"/>
              </a:ext>
            </a:extLst>
          </p:cNvPr>
          <p:cNvSpPr txBox="1"/>
          <p:nvPr/>
        </p:nvSpPr>
        <p:spPr>
          <a:xfrm>
            <a:off x="309324" y="1844855"/>
            <a:ext cx="78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D637E-F53C-4786-8A26-8DA5A9F9A288}"/>
              </a:ext>
            </a:extLst>
          </p:cNvPr>
          <p:cNvSpPr txBox="1"/>
          <p:nvPr/>
        </p:nvSpPr>
        <p:spPr>
          <a:xfrm>
            <a:off x="3264579" y="2478295"/>
            <a:ext cx="78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x2-x1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A0A409-400F-482A-9A2A-87A359145B44}"/>
              </a:ext>
            </a:extLst>
          </p:cNvPr>
          <p:cNvSpPr txBox="1"/>
          <p:nvPr/>
        </p:nvSpPr>
        <p:spPr>
          <a:xfrm>
            <a:off x="2754214" y="2233533"/>
            <a:ext cx="78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y2-y1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A35386-643D-40B6-9EE8-78210E1E34B8}"/>
                  </a:ext>
                </a:extLst>
              </p:cNvPr>
              <p:cNvSpPr txBox="1"/>
              <p:nvPr/>
            </p:nvSpPr>
            <p:spPr>
              <a:xfrm>
                <a:off x="5704016" y="1623870"/>
                <a:ext cx="5387317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A35386-643D-40B6-9EE8-78210E1E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016" y="1623870"/>
                <a:ext cx="5387317" cy="427746"/>
              </a:xfrm>
              <a:prstGeom prst="rect">
                <a:avLst/>
              </a:prstGeom>
              <a:blipFill>
                <a:blip r:embed="rId6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75EA8A-6386-4C20-B742-4B341995E6A8}"/>
                  </a:ext>
                </a:extLst>
              </p:cNvPr>
              <p:cNvSpPr txBox="1"/>
              <p:nvPr/>
            </p:nvSpPr>
            <p:spPr>
              <a:xfrm>
                <a:off x="6584228" y="3049974"/>
                <a:ext cx="2222270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,…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75EA8A-6386-4C20-B742-4B341995E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228" y="3049974"/>
                <a:ext cx="2222270" cy="4049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D6D778-5896-44D7-9180-8866943DBD4A}"/>
                  </a:ext>
                </a:extLst>
              </p:cNvPr>
              <p:cNvSpPr txBox="1"/>
              <p:nvPr/>
            </p:nvSpPr>
            <p:spPr>
              <a:xfrm>
                <a:off x="6792103" y="3546862"/>
                <a:ext cx="1806520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D6D778-5896-44D7-9180-8866943DB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03" y="3546862"/>
                <a:ext cx="1806520" cy="312650"/>
              </a:xfrm>
              <a:prstGeom prst="rect">
                <a:avLst/>
              </a:prstGeom>
              <a:blipFill>
                <a:blip r:embed="rId8"/>
                <a:stretch>
                  <a:fillRect l="-2357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6A5B74EC-FB2F-4B1D-8710-2C38171801FD}"/>
              </a:ext>
            </a:extLst>
          </p:cNvPr>
          <p:cNvSpPr txBox="1"/>
          <p:nvPr/>
        </p:nvSpPr>
        <p:spPr>
          <a:xfrm>
            <a:off x="663592" y="5182949"/>
            <a:ext cx="4532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Python: 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3E59C8-E53A-4AF5-A89C-2C044484D7E7}"/>
              </a:ext>
            </a:extLst>
          </p:cNvPr>
          <p:cNvSpPr txBox="1"/>
          <p:nvPr/>
        </p:nvSpPr>
        <p:spPr>
          <a:xfrm>
            <a:off x="4046140" y="358080"/>
            <a:ext cx="18974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000" b="0" i="0" dirty="0">
                <a:solidFill>
                  <a:srgbClr val="222222"/>
                </a:solidFill>
                <a:effectLst/>
                <a:latin typeface="Montserrat" panose="00000500000000000000" pitchFamily="2" charset="0"/>
              </a:rPr>
              <a:t>(מרחק </a:t>
            </a:r>
            <a:r>
              <a:rPr lang="he-IL" sz="2000" dirty="0" err="1">
                <a:solidFill>
                  <a:srgbClr val="222222"/>
                </a:solidFill>
                <a:latin typeface="Montserrat" panose="00000500000000000000" pitchFamily="2" charset="0"/>
              </a:rPr>
              <a:t>אוקלידי</a:t>
            </a:r>
            <a:r>
              <a:rPr lang="he-IL" sz="2000" dirty="0">
                <a:solidFill>
                  <a:srgbClr val="222222"/>
                </a:solidFill>
                <a:latin typeface="Montserrat" panose="00000500000000000000" pitchFamily="2" charset="0"/>
              </a:rPr>
              <a:t>)</a:t>
            </a:r>
            <a:endParaRPr 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B9C97F-734C-4ED3-A9DF-C8E57CFD4BAE}"/>
              </a:ext>
            </a:extLst>
          </p:cNvPr>
          <p:cNvSpPr txBox="1"/>
          <p:nvPr/>
        </p:nvSpPr>
        <p:spPr>
          <a:xfrm>
            <a:off x="9948333" y="1158977"/>
            <a:ext cx="1854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dirty="0">
                <a:solidFill>
                  <a:srgbClr val="222222"/>
                </a:solidFill>
                <a:latin typeface="Montserrat" panose="00000500000000000000" pitchFamily="2" charset="0"/>
              </a:rPr>
              <a:t>(משפט פיתגורס)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15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766"/>
    </mc:Choice>
    <mc:Fallback>
      <p:transition spd="slow" advTm="7376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B0C7F4-9102-42ED-9E92-F9690E72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94" y="2849196"/>
            <a:ext cx="6229350" cy="72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D85DA6-5360-4342-8172-B8D5D495CC50}"/>
              </a:ext>
            </a:extLst>
          </p:cNvPr>
          <p:cNvSpPr txBox="1"/>
          <p:nvPr/>
        </p:nvSpPr>
        <p:spPr>
          <a:xfrm>
            <a:off x="823894" y="295729"/>
            <a:ext cx="62431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Example of using Euclidian distance: colors comparison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037F6D-6896-46FF-8758-E78D0F2343D3}"/>
              </a:ext>
            </a:extLst>
          </p:cNvPr>
          <p:cNvSpPr txBox="1"/>
          <p:nvPr/>
        </p:nvSpPr>
        <p:spPr>
          <a:xfrm>
            <a:off x="837689" y="1508035"/>
            <a:ext cx="5495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RGB color space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 constructs all the colors from the combination of the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ed,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reen and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lue colors.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2ACAD9-D296-479C-9DDB-06B270BC05FA}"/>
                  </a:ext>
                </a:extLst>
              </p:cNvPr>
              <p:cNvSpPr txBox="1"/>
              <p:nvPr/>
            </p:nvSpPr>
            <p:spPr>
              <a:xfrm>
                <a:off x="4631522" y="2154366"/>
                <a:ext cx="4640244" cy="68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22222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rgbClr val="222222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2ACAD9-D296-479C-9DDB-06B270BC0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522" y="2154366"/>
                <a:ext cx="4640244" cy="681982"/>
              </a:xfrm>
              <a:prstGeom prst="rect">
                <a:avLst/>
              </a:prstGeom>
              <a:blipFill>
                <a:blip r:embed="rId3"/>
                <a:stretch>
                  <a:fillRect t="-2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F148AAC-27BB-4386-AAEE-76E7D9E475F1}"/>
              </a:ext>
            </a:extLst>
          </p:cNvPr>
          <p:cNvSpPr txBox="1"/>
          <p:nvPr/>
        </p:nvSpPr>
        <p:spPr>
          <a:xfrm>
            <a:off x="786889" y="2197109"/>
            <a:ext cx="41915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 compare how 2 colors are similar we calculate distance between them 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5AC455-5772-458D-A07B-15F814E9C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065" y="1406435"/>
            <a:ext cx="3867670" cy="39032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E22863-7841-419F-941F-3B376BDE58B5}"/>
              </a:ext>
            </a:extLst>
          </p:cNvPr>
          <p:cNvSpPr txBox="1"/>
          <p:nvPr/>
        </p:nvSpPr>
        <p:spPr>
          <a:xfrm>
            <a:off x="837689" y="3573096"/>
            <a:ext cx="7527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Let’s find the distance between the following 2 colors: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51CA3D-1BAC-4838-9130-48A390993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94" y="4090482"/>
            <a:ext cx="3161247" cy="13884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A0A4D54-65EE-40EA-813C-87BCA4043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705" y="4090482"/>
            <a:ext cx="3216159" cy="1388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FF3A3E-E506-4881-B63F-F2E80BC2502E}"/>
                  </a:ext>
                </a:extLst>
              </p:cNvPr>
              <p:cNvSpPr txBox="1"/>
              <p:nvPr/>
            </p:nvSpPr>
            <p:spPr>
              <a:xfrm>
                <a:off x="1291482" y="5714701"/>
                <a:ext cx="6760318" cy="763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  <m:r>
                                  <a:rPr lang="en-US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204</m:t>
                                </m:r>
                              </m:e>
                            </m:d>
                          </m:e>
                          <m:sup>
                            <m:r>
                              <a:rPr lang="en-US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153</m:t>
                                </m:r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229</m:t>
                                </m:r>
                              </m:e>
                            </m:d>
                          </m:e>
                          <m:sup>
                            <m:r>
                              <a:rPr lang="en-US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204</m:t>
                                </m:r>
                                <m:r>
                                  <a:rPr lang="en-US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225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>
                    <a:solidFill>
                      <a:srgbClr val="222222"/>
                    </a:solidFill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76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>
                    <a:solidFill>
                      <a:srgbClr val="222222"/>
                    </a:solidFill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6658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222222"/>
                    </a:solidFill>
                  </a:rPr>
                  <a:t> = 81.5966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FF3A3E-E506-4881-B63F-F2E80BC25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482" y="5714701"/>
                <a:ext cx="6760318" cy="76315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624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628"/>
    </mc:Choice>
    <mc:Fallback>
      <p:transition spd="slow" advTm="23462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AAC622-8CE4-4B95-AFD2-9FA9FF755F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92"/>
          <a:stretch/>
        </p:blipFill>
        <p:spPr>
          <a:xfrm>
            <a:off x="690253" y="1063416"/>
            <a:ext cx="5752881" cy="2846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3A53C0-B3C8-49D1-8510-166C63B656B1}"/>
              </a:ext>
            </a:extLst>
          </p:cNvPr>
          <p:cNvSpPr txBox="1"/>
          <p:nvPr/>
        </p:nvSpPr>
        <p:spPr>
          <a:xfrm>
            <a:off x="823894" y="295729"/>
            <a:ext cx="6243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Cosine similarity </a:t>
            </a:r>
          </a:p>
        </p:txBody>
      </p:sp>
      <p:pic>
        <p:nvPicPr>
          <p:cNvPr id="3074" name="Picture 2" descr="Introduction to Recommendation Systems">
            <a:extLst>
              <a:ext uri="{FF2B5EF4-FFF2-40B4-BE49-F238E27FC236}">
                <a16:creationId xmlns:a16="http://schemas.microsoft.com/office/drawing/2014/main" id="{F5E417D4-6D47-47FD-ABC0-20E1CD424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679" y="2161276"/>
            <a:ext cx="437197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0427ADE-D09A-4508-97EB-D636F9540BFA}"/>
              </a:ext>
            </a:extLst>
          </p:cNvPr>
          <p:cNvSpPr/>
          <p:nvPr/>
        </p:nvSpPr>
        <p:spPr>
          <a:xfrm rot="16200000">
            <a:off x="6736840" y="2270124"/>
            <a:ext cx="474133" cy="5855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4CF213-FDC2-42AE-A8BD-7C3003327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53" y="5720820"/>
            <a:ext cx="6981825" cy="676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7E2B8E-7D99-4741-BB30-B5B008C7F86D}"/>
              </a:ext>
            </a:extLst>
          </p:cNvPr>
          <p:cNvSpPr txBox="1"/>
          <p:nvPr/>
        </p:nvSpPr>
        <p:spPr>
          <a:xfrm>
            <a:off x="454553" y="5233749"/>
            <a:ext cx="4532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Python: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7FC088-EB23-4B5C-9A19-D9BB0CD51376}"/>
              </a:ext>
            </a:extLst>
          </p:cNvPr>
          <p:cNvSpPr txBox="1"/>
          <p:nvPr/>
        </p:nvSpPr>
        <p:spPr>
          <a:xfrm>
            <a:off x="971039" y="39647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CosSim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= 1 (</a:t>
            </a:r>
            <a:r>
              <a:rPr lang="el-GR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0 degrees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) – vectors are similar</a:t>
            </a:r>
          </a:p>
          <a:p>
            <a:r>
              <a:rPr lang="en-US" dirty="0" err="1">
                <a:solidFill>
                  <a:srgbClr val="333333"/>
                </a:solidFill>
                <a:latin typeface="Helvetica Neue"/>
              </a:rPr>
              <a:t>CosSim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 = 0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(</a:t>
            </a:r>
            <a:r>
              <a:rPr lang="el-GR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90 degrees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) – vectors are not similar</a:t>
            </a:r>
            <a:endParaRPr lang="en-US" dirty="0"/>
          </a:p>
        </p:txBody>
      </p:sp>
      <p:pic>
        <p:nvPicPr>
          <p:cNvPr id="2050" name="Picture 2" descr="Inner product space - Wikipedia">
            <a:extLst>
              <a:ext uri="{FF2B5EF4-FFF2-40B4-BE49-F238E27FC236}">
                <a16:creationId xmlns:a16="http://schemas.microsoft.com/office/drawing/2014/main" id="{D0BD4486-6B7B-431E-87A2-BAD13B5B1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548" y="3547164"/>
            <a:ext cx="3736899" cy="284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915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075"/>
    </mc:Choice>
    <mc:Fallback>
      <p:transition spd="slow" advTm="18907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478CD1-7BD0-4F0B-B74C-822621B7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E79D5-D4F3-456C-995F-2E4D7BFB2BD5}"/>
              </a:ext>
            </a:extLst>
          </p:cNvPr>
          <p:cNvSpPr txBox="1"/>
          <p:nvPr/>
        </p:nvSpPr>
        <p:spPr>
          <a:xfrm>
            <a:off x="823894" y="295729"/>
            <a:ext cx="62431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Example of using cosine similarity: document similarity </a:t>
            </a:r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1605FE58-E744-4F5E-BF80-11B92AA32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228" y="483476"/>
            <a:ext cx="3805511" cy="253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6FCFF9-232C-433A-8B90-A95FB20F405D}"/>
              </a:ext>
            </a:extLst>
          </p:cNvPr>
          <p:cNvSpPr txBox="1"/>
          <p:nvPr/>
        </p:nvSpPr>
        <p:spPr>
          <a:xfrm>
            <a:off x="7755467" y="3059668"/>
            <a:ext cx="353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57575"/>
                </a:solidFill>
                <a:effectLst/>
                <a:latin typeface="sohne"/>
              </a:rPr>
              <a:t>Photo by </a:t>
            </a:r>
            <a:r>
              <a:rPr lang="en-US" b="0" i="0" u="sng" dirty="0">
                <a:effectLst/>
                <a:latin typeface="sohne"/>
                <a:hlinkClick r:id="rId3"/>
              </a:rPr>
              <a:t>Annie Spratt</a:t>
            </a:r>
            <a:r>
              <a:rPr lang="en-US" b="0" i="0" dirty="0">
                <a:solidFill>
                  <a:srgbClr val="757575"/>
                </a:solidFill>
                <a:effectLst/>
                <a:latin typeface="sohne"/>
              </a:rPr>
              <a:t> on </a:t>
            </a:r>
            <a:r>
              <a:rPr lang="en-US" b="0" i="0" u="sng" dirty="0" err="1">
                <a:effectLst/>
                <a:latin typeface="sohne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83A703-E736-4A69-B0A4-65EA06734D7D}"/>
              </a:ext>
            </a:extLst>
          </p:cNvPr>
          <p:cNvSpPr txBox="1"/>
          <p:nvPr/>
        </p:nvSpPr>
        <p:spPr>
          <a:xfrm>
            <a:off x="897466" y="143486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hne"/>
              </a:rPr>
              <a:t>Here’s an example:</a:t>
            </a:r>
          </a:p>
          <a:p>
            <a:pPr algn="l"/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Document 1: Deep Learning can be hard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/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Document 2: Deep Learning can be simple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A48324-B418-4472-AA67-407BE30EE771}"/>
              </a:ext>
            </a:extLst>
          </p:cNvPr>
          <p:cNvSpPr txBox="1"/>
          <p:nvPr/>
        </p:nvSpPr>
        <p:spPr>
          <a:xfrm>
            <a:off x="897466" y="24315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Step 1: First we obtain a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charter"/>
              </a:rPr>
              <a:t>vectorised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 representation of the texts</a:t>
            </a:r>
            <a:endParaRPr lang="en-US" dirty="0"/>
          </a:p>
        </p:txBody>
      </p:sp>
      <p:pic>
        <p:nvPicPr>
          <p:cNvPr id="4106" name="Picture 10" descr="Image for post">
            <a:extLst>
              <a:ext uri="{FF2B5EF4-FFF2-40B4-BE49-F238E27FC236}">
                <a16:creationId xmlns:a16="http://schemas.microsoft.com/office/drawing/2014/main" id="{0EC8F35C-1D5F-43EB-8429-182EF57DF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08" y="2874200"/>
            <a:ext cx="65627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5E75D5-503C-4499-BF4A-F7D654BFCA75}"/>
              </a:ext>
            </a:extLst>
          </p:cNvPr>
          <p:cNvSpPr txBox="1"/>
          <p:nvPr/>
        </p:nvSpPr>
        <p:spPr>
          <a:xfrm>
            <a:off x="897465" y="5547860"/>
            <a:ext cx="61806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Document 1: [1, 1, 1, 1, 1, 0] let’s refer to this as A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/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Document 2: [1, 1, 1, 1, 0, 1] let’s refer to this as B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Above we have two vectors (A and B) that are in a 6-dimensional vector space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231EAA-8FD0-4BA4-B4F0-E74ADF9F09D7}"/>
              </a:ext>
            </a:extLst>
          </p:cNvPr>
          <p:cNvSpPr txBox="1"/>
          <p:nvPr/>
        </p:nvSpPr>
        <p:spPr>
          <a:xfrm>
            <a:off x="8263469" y="3429000"/>
            <a:ext cx="4019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Step 2: Find the cosine similarity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5660CD-87DE-4C1B-9A78-9F3AC9AB1B4A}"/>
              </a:ext>
            </a:extLst>
          </p:cNvPr>
          <p:cNvSpPr txBox="1"/>
          <p:nvPr/>
        </p:nvSpPr>
        <p:spPr>
          <a:xfrm>
            <a:off x="7851228" y="3716503"/>
            <a:ext cx="418837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1) Calculate the dot product A</a:t>
            </a:r>
            <a:r>
              <a:rPr lang="en-US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∙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B: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	A</a:t>
            </a:r>
            <a:r>
              <a:rPr lang="en-US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∙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B = 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4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2) Calculate the magnitude of A:</a:t>
            </a:r>
            <a:endParaRPr lang="en-US" dirty="0">
              <a:solidFill>
                <a:srgbClr val="292929"/>
              </a:solidFill>
              <a:latin typeface="charter"/>
            </a:endParaRP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	|A|= 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2.2360679775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/>
            <a:r>
              <a:rPr lang="en-US" dirty="0">
                <a:solidFill>
                  <a:srgbClr val="292929"/>
                </a:solidFill>
                <a:latin typeface="charter"/>
              </a:rPr>
              <a:t>3) 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Calculate the magnitude of B: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	|B|= 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2.2360679775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4) Calculate the cosine similarity:</a:t>
            </a:r>
          </a:p>
          <a:p>
            <a:pPr algn="l"/>
            <a:r>
              <a:rPr lang="en-US" dirty="0">
                <a:solidFill>
                  <a:srgbClr val="292929"/>
                </a:solidFill>
                <a:latin typeface="charter"/>
              </a:rPr>
              <a:t>Cos </a:t>
            </a:r>
            <a:r>
              <a:rPr lang="el-GR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(4) / (2.2360679775*2.2360679775) = 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0.80 </a:t>
            </a:r>
            <a:r>
              <a:rPr lang="en-US" b="1" i="0" dirty="0">
                <a:solidFill>
                  <a:srgbClr val="FF0000"/>
                </a:solidFill>
                <a:effectLst/>
                <a:latin typeface="charter"/>
              </a:rPr>
              <a:t>(80% similarity between the sentences in both document)</a:t>
            </a:r>
            <a:endParaRPr lang="en-US" b="0" i="0" dirty="0">
              <a:solidFill>
                <a:srgbClr val="FF0000"/>
              </a:solidFill>
              <a:effectLst/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799314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884"/>
    </mc:Choice>
    <mc:Fallback>
      <p:transition spd="slow" advTm="24688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F8FDC0-E146-4232-ABBA-B071323712B1}"/>
              </a:ext>
            </a:extLst>
          </p:cNvPr>
          <p:cNvSpPr txBox="1"/>
          <p:nvPr/>
        </p:nvSpPr>
        <p:spPr>
          <a:xfrm>
            <a:off x="605498" y="3889154"/>
            <a:ext cx="7166902" cy="147732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Quiz 3</a:t>
            </a:r>
            <a:r>
              <a:rPr lang="en-US" dirty="0"/>
              <a:t>: 	a) Calculate cosine similarity between 2 documents bellow:</a:t>
            </a:r>
          </a:p>
          <a:p>
            <a:r>
              <a:rPr lang="en-US" dirty="0"/>
              <a:t>Document 1 : We are learning machine learning course</a:t>
            </a:r>
          </a:p>
          <a:p>
            <a:r>
              <a:rPr lang="en-US" dirty="0"/>
              <a:t>Document 2 : We are learning computer vision course </a:t>
            </a:r>
          </a:p>
          <a:p>
            <a:r>
              <a:rPr lang="en-US" dirty="0"/>
              <a:t>b) What is the dimension of vectors you are working with?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61A26E-0D7E-4C33-84BE-D4D86446EAEE}"/>
              </a:ext>
            </a:extLst>
          </p:cNvPr>
          <p:cNvSpPr txBox="1"/>
          <p:nvPr/>
        </p:nvSpPr>
        <p:spPr>
          <a:xfrm>
            <a:off x="605499" y="5507671"/>
            <a:ext cx="6481097" cy="12003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Quiz 4</a:t>
            </a:r>
            <a:r>
              <a:rPr lang="en-US" dirty="0"/>
              <a:t>: 	Compute Euclidian distance and Cosine similarity between following 2 vectors:</a:t>
            </a:r>
          </a:p>
          <a:p>
            <a:endParaRPr lang="en-US" dirty="0"/>
          </a:p>
          <a:p>
            <a:r>
              <a:rPr lang="en-US" dirty="0"/>
              <a:t>A = [1,3,5], B= [-3,6,2]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96FBB-2C39-48A5-9BE0-1711A23DE4FE}"/>
              </a:ext>
            </a:extLst>
          </p:cNvPr>
          <p:cNvSpPr txBox="1"/>
          <p:nvPr/>
        </p:nvSpPr>
        <p:spPr>
          <a:xfrm>
            <a:off x="605498" y="1716640"/>
            <a:ext cx="9845019" cy="203132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Quiz 2</a:t>
            </a:r>
            <a:r>
              <a:rPr lang="en-US" dirty="0"/>
              <a:t>: 	Which 2 colors of the following are more similar  and what is the Euclidian distance between them: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F5E81-1BE7-4FA8-BBC5-A83112BEC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25" y="2351545"/>
            <a:ext cx="3096627" cy="13155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AAA07D-DFBD-433D-9365-67DF5859A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79" y="2351545"/>
            <a:ext cx="3242734" cy="1284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6BEE6-38C9-4EB1-9460-E3F9BF26A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424" y="2351545"/>
            <a:ext cx="3112116" cy="12588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1B84AC-9C40-40B8-9BCE-C72CC4600071}"/>
              </a:ext>
            </a:extLst>
          </p:cNvPr>
          <p:cNvSpPr txBox="1"/>
          <p:nvPr/>
        </p:nvSpPr>
        <p:spPr>
          <a:xfrm>
            <a:off x="605498" y="404890"/>
            <a:ext cx="8792502" cy="12003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Quiz 1</a:t>
            </a:r>
            <a:r>
              <a:rPr lang="en-US" dirty="0"/>
              <a:t>: 	What is the value of vector                at location i=3</a:t>
            </a:r>
          </a:p>
          <a:p>
            <a:endParaRPr lang="en-US" dirty="0"/>
          </a:p>
          <a:p>
            <a:pPr marL="1714500" lvl="3" indent="-342900">
              <a:buAutoNum type="alphaLcParenR"/>
            </a:pPr>
            <a:r>
              <a:rPr lang="en-US" dirty="0"/>
              <a:t>Math vector representation</a:t>
            </a:r>
          </a:p>
          <a:p>
            <a:pPr marL="1714500" lvl="3" indent="-342900">
              <a:buAutoNum type="alphaLcParenR"/>
            </a:pPr>
            <a:r>
              <a:rPr lang="en-US" dirty="0"/>
              <a:t>Python representation 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3E0CD1-537C-4038-9EC8-A4B277CC3F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08" y="108747"/>
            <a:ext cx="850099" cy="9383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5A749C-ED06-4D45-ABE9-02A5FF0374C9}"/>
              </a:ext>
            </a:extLst>
          </p:cNvPr>
          <p:cNvSpPr txBox="1"/>
          <p:nvPr/>
        </p:nvSpPr>
        <p:spPr>
          <a:xfrm rot="16200000">
            <a:off x="-1966108" y="2640100"/>
            <a:ext cx="4477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850000"/>
                </a:solidFill>
              </a:rPr>
              <a:t>Vector quiz</a:t>
            </a:r>
          </a:p>
        </p:txBody>
      </p:sp>
    </p:spTree>
    <p:extLst>
      <p:ext uri="{BB962C8B-B14F-4D97-AF65-F5344CB8AC3E}">
        <p14:creationId xmlns:p14="http://schemas.microsoft.com/office/powerpoint/2010/main" val="1457921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257"/>
    </mc:Choice>
    <mc:Fallback>
      <p:transition spd="slow" advTm="8525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EB9A51-942D-48E5-AF10-CD8BDF3C7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59" y="295729"/>
            <a:ext cx="7219950" cy="408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960ABE-7C92-4974-AE28-415E1A1F1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352" y="2986377"/>
            <a:ext cx="6475546" cy="3871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429309-C21F-4A40-B05E-D5B45D5A3844}"/>
              </a:ext>
            </a:extLst>
          </p:cNvPr>
          <p:cNvSpPr txBox="1"/>
          <p:nvPr/>
        </p:nvSpPr>
        <p:spPr>
          <a:xfrm>
            <a:off x="5791200" y="2108008"/>
            <a:ext cx="6366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a</a:t>
            </a:r>
            <a:r>
              <a:rPr lang="en-US" sz="2400" b="1" baseline="-25000" dirty="0">
                <a:highlight>
                  <a:srgbClr val="FFFF00"/>
                </a:highlight>
              </a:rPr>
              <a:t>ij</a:t>
            </a:r>
            <a:r>
              <a:rPr lang="en-US" sz="2400" dirty="0">
                <a:highlight>
                  <a:srgbClr val="FFFF00"/>
                </a:highlight>
              </a:rPr>
              <a:t> = “ </a:t>
            </a:r>
            <a:r>
              <a:rPr lang="en-US" sz="2400" dirty="0" err="1">
                <a:highlight>
                  <a:srgbClr val="FFFF00"/>
                </a:highlight>
              </a:rPr>
              <a:t>i</a:t>
            </a:r>
            <a:r>
              <a:rPr lang="en-US" sz="2400" dirty="0">
                <a:highlight>
                  <a:srgbClr val="FFFF00"/>
                </a:highlight>
              </a:rPr>
              <a:t> , </a:t>
            </a:r>
            <a:r>
              <a:rPr lang="en-US" sz="2400" dirty="0" err="1">
                <a:highlight>
                  <a:srgbClr val="FFFF00"/>
                </a:highlight>
              </a:rPr>
              <a:t>i</a:t>
            </a:r>
            <a:r>
              <a:rPr lang="en-US" sz="2400" dirty="0">
                <a:highlight>
                  <a:srgbClr val="FFFF00"/>
                </a:highlight>
              </a:rPr>
              <a:t> entry” in the  </a:t>
            </a:r>
            <a:r>
              <a:rPr lang="en-US" sz="2400" dirty="0" err="1">
                <a:highlight>
                  <a:srgbClr val="FFFF00"/>
                </a:highlight>
              </a:rPr>
              <a:t>i</a:t>
            </a:r>
            <a:r>
              <a:rPr lang="en-US" sz="2400" dirty="0">
                <a:highlight>
                  <a:srgbClr val="FFFF00"/>
                </a:highlight>
              </a:rPr>
              <a:t>   row,  j  column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F82611-C8FC-4435-8C7B-0190352B9177}"/>
              </a:ext>
            </a:extLst>
          </p:cNvPr>
          <p:cNvSpPr txBox="1"/>
          <p:nvPr/>
        </p:nvSpPr>
        <p:spPr>
          <a:xfrm>
            <a:off x="6358467" y="3735621"/>
            <a:ext cx="694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 =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33310C-3D8C-468F-B202-3586320E8C49}"/>
              </a:ext>
            </a:extLst>
          </p:cNvPr>
          <p:cNvSpPr/>
          <p:nvPr/>
        </p:nvSpPr>
        <p:spPr>
          <a:xfrm>
            <a:off x="10557933" y="5672667"/>
            <a:ext cx="1634067" cy="10583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894F9-21D5-4311-B5F5-0840C92A5B71}"/>
              </a:ext>
            </a:extLst>
          </p:cNvPr>
          <p:cNvSpPr txBox="1"/>
          <p:nvPr/>
        </p:nvSpPr>
        <p:spPr>
          <a:xfrm>
            <a:off x="9293088" y="5303335"/>
            <a:ext cx="6261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i,j</a:t>
            </a:r>
            <a:r>
              <a:rPr lang="en-US" dirty="0"/>
              <a:t>]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072F70-915E-490C-B27B-14F539CCC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17" y="4062209"/>
            <a:ext cx="3723376" cy="24822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3906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270"/>
    </mc:Choice>
    <mc:Fallback>
      <p:transition spd="slow" advTm="137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8|16.8|30.3|11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y = \begin{bmatrix} &#10;460 \\&#10;232 \\&#10;315 \\&#10;178\end{bmatrix}$&#10;\end{document}"/>
  <p:tag name="IGUANATEXSIZE" val="2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y = \begin{bmatrix} &#10;y_1 \\&#10;y_2 \\&#10;y_3 \\&#10;y_4\end{bmatrix}$&#10;\end{document}"/>
  <p:tag name="IGUANATEXSIZE" val="2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y = \begin{bmatrix} &#10;y_0 \\&#10;y_1 \\&#10;y_2 \\&#10;y_3\end{bmatrix}$&#10;\end{document}"/>
  <p:tag name="IGUANATEXSIZE" val="2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3.2|47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y = \begin{bmatrix} &#10;460 \\&#10;232 \\&#10;315 \\&#10;178\end{bmatrix}$&#10;\end{document}"/>
  <p:tag name="IGUANATEXSIZE" val="2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1_CS223B_slides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יונים - חדר ישיבות">
  <a:themeElements>
    <a:clrScheme name="יונים - חדר ישיבות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יונים - חדר ישיבות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יונים - חדר ישיבות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9995</TotalTime>
  <Words>898</Words>
  <Application>Microsoft Office PowerPoint</Application>
  <PresentationFormat>Widescreen</PresentationFormat>
  <Paragraphs>108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Arial</vt:lpstr>
      <vt:lpstr>Calibri</vt:lpstr>
      <vt:lpstr>Cambria Math</vt:lpstr>
      <vt:lpstr>Century Gothic</vt:lpstr>
      <vt:lpstr>charter</vt:lpstr>
      <vt:lpstr>Geneva</vt:lpstr>
      <vt:lpstr>Helvetica Neue</vt:lpstr>
      <vt:lpstr>Lantinghei TC Extralight</vt:lpstr>
      <vt:lpstr>Montserrat</vt:lpstr>
      <vt:lpstr>sohne</vt:lpstr>
      <vt:lpstr>Wingdings 3</vt:lpstr>
      <vt:lpstr>1_CS223B_slides_template</vt:lpstr>
      <vt:lpstr>יונים - חדר ישיבות</vt:lpstr>
      <vt:lpstr>CV &amp; ML: Basics of Linear Algebra Lecture 2 by Anna Levant, PhD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Foundations and Applications by Anna Levant, PhD</dc:title>
  <dc:creator>Boris Levant</dc:creator>
  <cp:lastModifiedBy>Boris Levant</cp:lastModifiedBy>
  <cp:revision>123</cp:revision>
  <dcterms:created xsi:type="dcterms:W3CDTF">2020-10-04T19:29:56Z</dcterms:created>
  <dcterms:modified xsi:type="dcterms:W3CDTF">2020-10-26T18:12:51Z</dcterms:modified>
</cp:coreProperties>
</file>